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4"/>
  </p:notesMasterIdLst>
  <p:sldIdLst>
    <p:sldId id="316" r:id="rId5"/>
    <p:sldId id="311" r:id="rId6"/>
    <p:sldId id="312" r:id="rId7"/>
    <p:sldId id="317" r:id="rId8"/>
    <p:sldId id="314" r:id="rId9"/>
    <p:sldId id="318" r:id="rId10"/>
    <p:sldId id="315" r:id="rId11"/>
    <p:sldId id="320" r:id="rId12"/>
    <p:sldId id="30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629" y="72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37BDE-FCE3-41C4-B976-0DC28743AC5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730DE-0120-46E6-8D3A-600D766F15D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43382-22FC-496B-AEE9-278F3734E2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88E7F-4AC4-4AE1-9CDB-DE61BFDA66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8E82A-0F3A-4A95-B364-F76F0A493755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32504-F5A4-48F8-B4E9-260A94B9BDA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6">
            <a:extLst>
              <a:ext uri="{FF2B5EF4-FFF2-40B4-BE49-F238E27FC236}">
                <a16:creationId xmlns:a16="http://schemas.microsoft.com/office/drawing/2014/main" id="{5899A11A-FB87-441D-8F10-20485D20E77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4" name="Footer Placeholder 7">
            <a:extLst>
              <a:ext uri="{FF2B5EF4-FFF2-40B4-BE49-F238E27FC236}">
                <a16:creationId xmlns:a16="http://schemas.microsoft.com/office/drawing/2014/main" id="{58BCD522-5AD9-4F60-813E-CB3B6AEAB6E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25" name="Slide Number Placeholder 8">
            <a:extLst>
              <a:ext uri="{FF2B5EF4-FFF2-40B4-BE49-F238E27FC236}">
                <a16:creationId xmlns:a16="http://schemas.microsoft.com/office/drawing/2014/main" id="{AE30A9EF-2135-43EE-8E37-70C7EE1BCAF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5D6AF-D6A0-4AA6-9810-97D9EBF6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85751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5DE1C-B9B3-43A2-ADC2-A1E16556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2333A7-2FA8-4CD0-8D5D-EE98B3E3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77BB9-EBFF-47D8-BB86-67C309ACB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CC749-7E8D-4AF0-B13E-80DDB47E25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25ADF-BF1A-41A4-8F03-96470F6D079B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25E53-C87A-4194-B265-1AC2B8E754D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6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E8DA8-8512-47B3-8251-03433D6EA25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xpress-auto-care.com/blog/basic-car-maintenance-guid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mlauto.com/2026/01/15/the-complete-car-maintenance-checklist-for-uae-drivers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datasets/chavindudulaj/vehicle-maintenance-data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9.png"/><Relationship Id="rId7" Type="http://schemas.openxmlformats.org/officeDocument/2006/relationships/hyperlink" Target="https://web3.dallascollege.edu/courses/master-the-art-of-vehicle-maintenance-uncover-acdelco-advantages-game-changing-secre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1"/><Relationship Id="rId5" Type="http://schemas.openxmlformats.org/officeDocument/2006/relationships/hyperlink" Target="https://pxhere.com/en/photo/1037859" TargetMode="Externa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1584" y="4538158"/>
            <a:ext cx="4162299" cy="1333011"/>
          </a:xfrm>
        </p:spPr>
        <p:txBody>
          <a:bodyPr>
            <a:normAutofit/>
          </a:bodyPr>
          <a:lstStyle/>
          <a:p>
            <a:r>
              <a:rPr lang="en-US" dirty="0"/>
              <a:t>Hasnaa </a:t>
            </a:r>
            <a:r>
              <a:rPr lang="en-US" dirty="0" err="1"/>
              <a:t>Bodulavagothi</a:t>
            </a:r>
            <a:endParaRPr lang="en-US" dirty="0"/>
          </a:p>
          <a:p>
            <a:r>
              <a:rPr lang="en-US" dirty="0"/>
              <a:t>Data Analyst</a:t>
            </a:r>
          </a:p>
          <a:p>
            <a:r>
              <a:rPr lang="en-US" dirty="0"/>
              <a:t>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FEB7A-652A-17FC-EF54-4BEF6AD983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07509" y="0"/>
            <a:ext cx="6173429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17B433-6CE2-5B98-10A5-63F7EB18378A}"/>
              </a:ext>
            </a:extLst>
          </p:cNvPr>
          <p:cNvSpPr txBox="1"/>
          <p:nvPr/>
        </p:nvSpPr>
        <p:spPr>
          <a:xfrm>
            <a:off x="599767" y="1917290"/>
            <a:ext cx="44146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Berlin Sans FB Demi" panose="020E0802020502020306" pitchFamily="34" charset="0"/>
              </a:rPr>
              <a:t>VEHICLE</a:t>
            </a:r>
          </a:p>
          <a:p>
            <a:r>
              <a:rPr lang="en-IN" sz="4400" dirty="0">
                <a:solidFill>
                  <a:schemeClr val="bg1"/>
                </a:solidFill>
                <a:latin typeface="Berlin Sans FB Demi" panose="020E0802020502020306" pitchFamily="34" charset="0"/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24" y="2446418"/>
            <a:ext cx="4784623" cy="19651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871D8-7F53-435E-8E05-EEF9FB71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EF780-3143-FF06-527D-68EF378F0C96}"/>
              </a:ext>
            </a:extLst>
          </p:cNvPr>
          <p:cNvSpPr txBox="1"/>
          <p:nvPr/>
        </p:nvSpPr>
        <p:spPr>
          <a:xfrm>
            <a:off x="6400800" y="992481"/>
            <a:ext cx="4784623" cy="503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Vehicle maintenance is the regular care and servicing of a vehicle to keep it in good working condition.</a:t>
            </a:r>
          </a:p>
          <a:p>
            <a:pPr>
              <a:lnSpc>
                <a:spcPct val="150000"/>
              </a:lnSpc>
            </a:pPr>
            <a:br>
              <a:rPr lang="en-US" dirty="0"/>
            </a:br>
            <a:r>
              <a:rPr lang="en-US" dirty="0"/>
              <a:t>It helps in improving vehicle performance, ensuring safety, and increasing the life span of the vehicle.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Proper vehicle maintenance helps to prevent unexpected breakdowns and reduces repair costs.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0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icture containing shipyard containers">
            <a:extLst>
              <a:ext uri="{FF2B5EF4-FFF2-40B4-BE49-F238E27FC236}">
                <a16:creationId xmlns:a16="http://schemas.microsoft.com/office/drawing/2014/main" id="{349B49B8-DB39-4E92-A441-F8078B215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0" y="49160"/>
            <a:ext cx="12188370" cy="6858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AE62C3-82EA-9E24-86E9-1C19B9B01DF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47569" y="172293"/>
            <a:ext cx="4210461" cy="750259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Arial Black" panose="020B0A04020102020204" pitchFamily="34" charset="0"/>
              </a:rPr>
              <a:t>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04AF7-504B-2451-D61F-FAF4D9328FDB}"/>
              </a:ext>
            </a:extLst>
          </p:cNvPr>
          <p:cNvSpPr txBox="1"/>
          <p:nvPr/>
        </p:nvSpPr>
        <p:spPr>
          <a:xfrm>
            <a:off x="1052052" y="1533832"/>
            <a:ext cx="64106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To </a:t>
            </a:r>
            <a:r>
              <a:rPr lang="en-IN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analyze</a:t>
            </a: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vehicle maintenance data and identify vehicles that require maintenance.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IN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To understand the frequency of maintenance based on vehicle usage and condition.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IN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To compare maintenance status across different vehicles.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IN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To identify patterns that indicate when maintenance is needed.</a:t>
            </a:r>
          </a:p>
          <a:p>
            <a:endParaRPr lang="en-IN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IN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4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A79E3B-B2E9-B845-7971-3CF027A696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08154" y="88490"/>
            <a:ext cx="11965859" cy="665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9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35713D5D-A498-460B-B8EE-257835F3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380" y="255394"/>
            <a:ext cx="3462334" cy="66859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CRITERIA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A99E321-0192-4542-B8A1-8545CBBF3E4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8CDEC2-65A8-F6D6-7332-C594E6D3A516}"/>
              </a:ext>
            </a:extLst>
          </p:cNvPr>
          <p:cNvSpPr txBox="1"/>
          <p:nvPr/>
        </p:nvSpPr>
        <p:spPr>
          <a:xfrm>
            <a:off x="-98324" y="339213"/>
            <a:ext cx="8038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________________________________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8CF690B-206D-35B6-0DAB-5DFD58FE8D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00568" y="0"/>
            <a:ext cx="5191432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4C45BF7-D918-8783-7891-63D006352457}"/>
              </a:ext>
            </a:extLst>
          </p:cNvPr>
          <p:cNvSpPr txBox="1"/>
          <p:nvPr/>
        </p:nvSpPr>
        <p:spPr>
          <a:xfrm>
            <a:off x="422787" y="1597497"/>
            <a:ext cx="605667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Vehicle category distribution by mileage – Tree map</a:t>
            </a:r>
          </a:p>
          <a:p>
            <a:endParaRPr lang="en-IN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Fuel type distribution – Pie chart</a:t>
            </a:r>
          </a:p>
          <a:p>
            <a:endParaRPr lang="en-IN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Usage distribution – Bar chart</a:t>
            </a:r>
          </a:p>
          <a:p>
            <a:endParaRPr lang="en-IN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Owner type –  Horizontal Bar chart</a:t>
            </a:r>
          </a:p>
          <a:p>
            <a:endParaRPr lang="en-IN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Vehicle condition overview – Bubble chart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IN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Car type – </a:t>
            </a:r>
            <a:r>
              <a:rPr lang="en-IN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Lolipop</a:t>
            </a:r>
            <a:r>
              <a:rPr lang="en-IN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chart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IN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62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F9BE3-63B0-0804-3F32-551C5AB1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0"/>
            <a:ext cx="12192000" cy="683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69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100000">
              <a:srgbClr val="FFA852"/>
            </a:gs>
            <a:gs pos="100000">
              <a:srgbClr val="FFA852"/>
            </a:gs>
            <a:gs pos="71000">
              <a:srgbClr val="E7A289"/>
            </a:gs>
          </a:gsLst>
          <a:lin ang="18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6" y="131046"/>
            <a:ext cx="4984628" cy="73866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CONCLUSION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8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28387" y="173471"/>
            <a:ext cx="5063613" cy="654800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E0C56-F728-48E3-899F-638D964723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4544F-2A64-C684-8936-0123106E2516}"/>
              </a:ext>
            </a:extLst>
          </p:cNvPr>
          <p:cNvSpPr txBox="1"/>
          <p:nvPr/>
        </p:nvSpPr>
        <p:spPr>
          <a:xfrm>
            <a:off x="-98322" y="173471"/>
            <a:ext cx="81804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___________________________________________________</a:t>
            </a:r>
            <a:r>
              <a:rPr lang="en-IN" sz="2400" dirty="0">
                <a:solidFill>
                  <a:schemeClr val="bg1"/>
                </a:solidFill>
                <a:latin typeface="Arial Black" panose="020B0A04020102020204" pitchFamily="34" charset="0"/>
              </a:rPr>
              <a:t>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01BC9-31C7-E61F-1BDF-68815A8BDA1B}"/>
              </a:ext>
            </a:extLst>
          </p:cNvPr>
          <p:cNvSpPr txBox="1"/>
          <p:nvPr/>
        </p:nvSpPr>
        <p:spPr>
          <a:xfrm>
            <a:off x="294969" y="1705451"/>
            <a:ext cx="683341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The charts clearly show that vehicles with </a:t>
            </a: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higher mileage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poor condition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, and </a:t>
            </a: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delayed servicing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require maintenance more frequently.</a:t>
            </a:r>
          </a:p>
          <a:p>
            <a:endParaRPr lang="en-US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It proves that proper analysis and regular maintenance can increase vehicle life, improve operational efficiency, and support better management decisions.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707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0B3FF6-4E81-0A14-47B0-67EFA7C72FAB}"/>
              </a:ext>
            </a:extLst>
          </p:cNvPr>
          <p:cNvSpPr txBox="1"/>
          <p:nvPr/>
        </p:nvSpPr>
        <p:spPr>
          <a:xfrm>
            <a:off x="698091" y="196645"/>
            <a:ext cx="3716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rial Black" panose="020B0A04020102020204" pitchFamily="34" charset="0"/>
              </a:rPr>
              <a:t>REFERENCE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B8599-140C-3B66-64AA-6B1234022154}"/>
              </a:ext>
            </a:extLst>
          </p:cNvPr>
          <p:cNvSpPr txBox="1"/>
          <p:nvPr/>
        </p:nvSpPr>
        <p:spPr>
          <a:xfrm>
            <a:off x="698091" y="1242743"/>
            <a:ext cx="75020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400" dirty="0">
                <a:solidFill>
                  <a:schemeClr val="bg1"/>
                </a:solidFill>
                <a:latin typeface="Aptos Display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https://www.kaggle.com/datasets/chavindudulaj/vehicle-maintenance-data</a:t>
            </a:r>
            <a:endParaRPr lang="en-IN" sz="24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IN" sz="24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Tableau </a:t>
            </a:r>
          </a:p>
          <a:p>
            <a:endParaRPr lang="en-IN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5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CDFAA45-882A-416F-A852-1A8343E4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2172929"/>
            <a:ext cx="5336666" cy="980768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THANK YOU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E3104C5-82CF-4912-8A3A-ABB23851C6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518096" y="2332670"/>
            <a:ext cx="4414337" cy="2424894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C8862CB-9A0A-41E5-8057-4B02440151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alphaModFix amt="50000"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7384026" y="-48481"/>
            <a:ext cx="4886632" cy="2925044"/>
          </a:xfrm>
        </p:spPr>
      </p:pic>
      <p:pic>
        <p:nvPicPr>
          <p:cNvPr id="24" name="Picture Placeholder 23" descr="Speedometer">
            <a:extLst>
              <a:ext uri="{FF2B5EF4-FFF2-40B4-BE49-F238E27FC236}">
                <a16:creationId xmlns:a16="http://schemas.microsoft.com/office/drawing/2014/main" id="{BD683070-0B23-4933-B600-3DFACAE556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alphaModFix amt="50000"/>
          </a:blip>
          <a:srcRect/>
          <a:stretch/>
        </p:blipFill>
        <p:spPr>
          <a:xfrm>
            <a:off x="8465227" y="3267983"/>
            <a:ext cx="3726773" cy="3590017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701E3E3-1EDC-4514-BE7A-4D0037F7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40FC791-DFC4-4331-9510-C1DC42A8D2F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391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580B19-6BDD-4CE4-B66E-A7A0D928F6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A5D3A3-379F-4885-9B8F-586D59BB1A8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3D3B2D6-6B1C-4F64-807F-0FF223861F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_GradientVTI</Template>
  <TotalTime>695</TotalTime>
  <Words>212</Words>
  <Application>Microsoft Office PowerPoint</Application>
  <PresentationFormat>Widescreen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 Display</vt:lpstr>
      <vt:lpstr>Arial</vt:lpstr>
      <vt:lpstr>Arial Black</vt:lpstr>
      <vt:lpstr>Berlin Sans FB Demi</vt:lpstr>
      <vt:lpstr>Calibri</vt:lpstr>
      <vt:lpstr>Univers</vt:lpstr>
      <vt:lpstr>GradientVTI</vt:lpstr>
      <vt:lpstr>PowerPoint Presentation</vt:lpstr>
      <vt:lpstr>INTRODUCTION</vt:lpstr>
      <vt:lpstr>PowerPoint Presentation</vt:lpstr>
      <vt:lpstr>PowerPoint Presentation</vt:lpstr>
      <vt:lpstr>CRITERIA</vt:lpstr>
      <vt:lpstr>PowerPoint Presentation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Hasnaa</dc:creator>
  <cp:lastModifiedBy>Hasnaa Haskar</cp:lastModifiedBy>
  <cp:revision>8</cp:revision>
  <dcterms:created xsi:type="dcterms:W3CDTF">2026-01-17T22:02:44Z</dcterms:created>
  <dcterms:modified xsi:type="dcterms:W3CDTF">2026-02-23T05:42:56Z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